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93"/>
  </p:notesMasterIdLst>
  <p:sldIdLst>
    <p:sldId id="468" r:id="rId9"/>
    <p:sldId id="326" r:id="rId10"/>
    <p:sldId id="425" r:id="rId11"/>
    <p:sldId id="521" r:id="rId12"/>
    <p:sldId id="337" r:id="rId13"/>
    <p:sldId id="577" r:id="rId14"/>
    <p:sldId id="576" r:id="rId15"/>
    <p:sldId id="511" r:id="rId16"/>
    <p:sldId id="446" r:id="rId17"/>
    <p:sldId id="522" r:id="rId18"/>
    <p:sldId id="398" r:id="rId19"/>
    <p:sldId id="368" r:id="rId20"/>
    <p:sldId id="376" r:id="rId21"/>
    <p:sldId id="421" r:id="rId22"/>
    <p:sldId id="399" r:id="rId23"/>
    <p:sldId id="579" r:id="rId24"/>
    <p:sldId id="578" r:id="rId25"/>
    <p:sldId id="369" r:id="rId26"/>
    <p:sldId id="422" r:id="rId27"/>
    <p:sldId id="400" r:id="rId28"/>
    <p:sldId id="447" r:id="rId29"/>
    <p:sldId id="357" r:id="rId30"/>
    <p:sldId id="409" r:id="rId31"/>
    <p:sldId id="448" r:id="rId32"/>
    <p:sldId id="410" r:id="rId33"/>
    <p:sldId id="527" r:id="rId34"/>
    <p:sldId id="412" r:id="rId35"/>
    <p:sldId id="459" r:id="rId36"/>
    <p:sldId id="450" r:id="rId37"/>
    <p:sldId id="460" r:id="rId38"/>
    <p:sldId id="461" r:id="rId39"/>
    <p:sldId id="462" r:id="rId40"/>
    <p:sldId id="465" r:id="rId41"/>
    <p:sldId id="523" r:id="rId42"/>
    <p:sldId id="396" r:id="rId43"/>
    <p:sldId id="362" r:id="rId44"/>
    <p:sldId id="363" r:id="rId45"/>
    <p:sldId id="423" r:id="rId46"/>
    <p:sldId id="401" r:id="rId47"/>
    <p:sldId id="486" r:id="rId48"/>
    <p:sldId id="487" r:id="rId49"/>
    <p:sldId id="492" r:id="rId50"/>
    <p:sldId id="493" r:id="rId51"/>
    <p:sldId id="488" r:id="rId52"/>
    <p:sldId id="489" r:id="rId53"/>
    <p:sldId id="503" r:id="rId54"/>
    <p:sldId id="504" r:id="rId55"/>
    <p:sldId id="482" r:id="rId56"/>
    <p:sldId id="476" r:id="rId57"/>
    <p:sldId id="499" r:id="rId58"/>
    <p:sldId id="533" r:id="rId59"/>
    <p:sldId id="532" r:id="rId60"/>
    <p:sldId id="505" r:id="rId61"/>
    <p:sldId id="507" r:id="rId62"/>
    <p:sldId id="506" r:id="rId63"/>
    <p:sldId id="500" r:id="rId64"/>
    <p:sldId id="501" r:id="rId65"/>
    <p:sldId id="502" r:id="rId66"/>
    <p:sldId id="518" r:id="rId67"/>
    <p:sldId id="512" r:id="rId68"/>
    <p:sldId id="508" r:id="rId69"/>
    <p:sldId id="514" r:id="rId70"/>
    <p:sldId id="515" r:id="rId71"/>
    <p:sldId id="517" r:id="rId72"/>
    <p:sldId id="528" r:id="rId73"/>
    <p:sldId id="526" r:id="rId74"/>
    <p:sldId id="530" r:id="rId75"/>
    <p:sldId id="513" r:id="rId76"/>
    <p:sldId id="402" r:id="rId77"/>
    <p:sldId id="531" r:id="rId78"/>
    <p:sldId id="472" r:id="rId79"/>
    <p:sldId id="477" r:id="rId80"/>
    <p:sldId id="471" r:id="rId81"/>
    <p:sldId id="478" r:id="rId82"/>
    <p:sldId id="474" r:id="rId83"/>
    <p:sldId id="481" r:id="rId84"/>
    <p:sldId id="470" r:id="rId85"/>
    <p:sldId id="480" r:id="rId86"/>
    <p:sldId id="358" r:id="rId87"/>
    <p:sldId id="580" r:id="rId88"/>
    <p:sldId id="583" r:id="rId89"/>
    <p:sldId id="581" r:id="rId90"/>
    <p:sldId id="582" r:id="rId91"/>
    <p:sldId id="336" r:id="rId9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744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4" Type="http://schemas.openxmlformats.org/officeDocument/2006/relationships/printerSettings" Target="printerSettings/printerSettings1.bin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11/25/13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jpg"/><Relationship Id="rId13" Type="http://schemas.openxmlformats.org/officeDocument/2006/relationships/image" Target="../media/image32.png"/><Relationship Id="rId14" Type="http://schemas.openxmlformats.org/officeDocument/2006/relationships/image" Target="../media/image33.jpeg"/><Relationship Id="rId15" Type="http://schemas.openxmlformats.org/officeDocument/2006/relationships/image" Target="../media/image34.jpg"/><Relationship Id="rId16" Type="http://schemas.openxmlformats.org/officeDocument/2006/relationships/image" Target="../media/image35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gif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6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7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0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1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2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3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rXiv1310.6653H" TargetMode="External"/><Relationship Id="rId4" Type="http://schemas.openxmlformats.org/officeDocument/2006/relationships/hyperlink" Target="http://adsabs.harvard.edu/abs/2013ApJ...768..159H" TargetMode="External"/><Relationship Id="rId5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69.emf"/><Relationship Id="rId5" Type="http://schemas.openxmlformats.org/officeDocument/2006/relationships/image" Target="../media/image57.emf"/><Relationship Id="rId6" Type="http://schemas.openxmlformats.org/officeDocument/2006/relationships/image" Target="../media/image68.emf"/><Relationship Id="rId7" Type="http://schemas.openxmlformats.org/officeDocument/2006/relationships/image" Target="../media/image53.emf"/><Relationship Id="rId8" Type="http://schemas.openxmlformats.org/officeDocument/2006/relationships/hyperlink" Target="http://adsabs.harvard.edu/abs/2013arXiv1310.6653H" TargetMode="External"/><Relationship Id="rId9" Type="http://schemas.openxmlformats.org/officeDocument/2006/relationships/hyperlink" Target="http://adsabs.harvard.edu/abs/2013ApJ...768..159H" TargetMode="External"/><Relationship Id="rId10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 smtClean="0"/>
              <a:t>20</a:t>
            </a:r>
            <a:r>
              <a:rPr lang="en-US" sz="2800" dirty="0" smtClean="0">
                <a:latin typeface="Gill Sans MT"/>
                <a:cs typeface="Gill Sans MT"/>
              </a:rPr>
              <a:t> November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/>
              <a:t>University of Toronto G2000 seminar</a:t>
            </a:r>
          </a:p>
          <a:p>
            <a:r>
              <a:rPr lang="en-US" dirty="0" smtClean="0"/>
              <a:t>Toronto, Ontario, Canada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828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71" name="Picture 70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2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</a:t>
            </a:r>
            <a:r>
              <a:rPr lang="en-US" b="1" dirty="0" smtClean="0">
                <a:solidFill>
                  <a:schemeClr val="bg1"/>
                </a:solidFill>
              </a:rPr>
              <a:t>EMISSION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6717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1281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8716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4360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4873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437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43" name="Picture 42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8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1460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45715" y="6458462"/>
            <a:ext cx="2096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6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6128206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910" y="1742790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43583" y="1346504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74131" y="6457890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692339" y="1896077"/>
            <a:ext cx="442784" cy="3775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82925" y="5903789"/>
            <a:ext cx="885567" cy="377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82" y="1778646"/>
            <a:ext cx="4624510" cy="46245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9575" y="6491704"/>
            <a:ext cx="727926" cy="400110"/>
            <a:chOff x="108641" y="6537884"/>
            <a:chExt cx="1038741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8641" y="6537884"/>
              <a:ext cx="1038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11549" y="5936625"/>
            <a:ext cx="32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Tobin+ 2012, Nature, 493, 83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97501" y="5942802"/>
            <a:ext cx="367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Murillo+ 2013 (arxiv:1310.8481)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896531" y="6217556"/>
            <a:ext cx="813039" cy="675702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342149" y="4626255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100 pc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0.1 pc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0.1 pc 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2013b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marL="274320" lvl="1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259930">
            <a:off x="4063985" y="37165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8275" r="8540" b="9574"/>
          <a:stretch/>
        </p:blipFill>
        <p:spPr>
          <a:xfrm>
            <a:off x="1466126" y="951790"/>
            <a:ext cx="6902506" cy="5531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405613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4384" y="435114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63148" y="1106773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111104" y="6254978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589" y="2288740"/>
            <a:ext cx="9154160" cy="2864262"/>
            <a:chOff x="-6589" y="2288740"/>
            <a:chExt cx="9154160" cy="286426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228874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0" y="248178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0" y="266949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0" y="286253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-1087" y="304541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-1087" y="323845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-6589" y="344128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-6589" y="363432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571" y="3822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571" y="4015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484" y="4197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484" y="4391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0" y="4584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0" y="4777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-1087" y="4959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-1087" y="5153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Dust grain alignment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137920" y="5234282"/>
            <a:ext cx="508000" cy="603338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40114" y="5857940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06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6266462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r>
              <a:rPr lang="en-US" sz="2200" dirty="0" smtClean="0">
                <a:solidFill>
                  <a:srgbClr val="292934"/>
                </a:solidFill>
              </a:rPr>
              <a:t>  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Do they </a:t>
            </a:r>
            <a:r>
              <a:rPr lang="en-US" sz="2200" dirty="0">
                <a:solidFill>
                  <a:srgbClr val="292934"/>
                </a:solidFill>
              </a:rPr>
              <a:t>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</a:t>
            </a:r>
            <a:r>
              <a:rPr lang="en-US" sz="2200" smtClean="0">
                <a:solidFill>
                  <a:srgbClr val="292934"/>
                </a:solidFill>
              </a:rPr>
              <a:t>our </a:t>
            </a:r>
            <a:r>
              <a:rPr lang="en-US" sz="2200" smtClean="0">
                <a:solidFill>
                  <a:srgbClr val="292934"/>
                </a:solidFill>
              </a:rPr>
              <a:t>view </a:t>
            </a:r>
            <a:r>
              <a:rPr lang="en-US" sz="2200" dirty="0" smtClean="0">
                <a:solidFill>
                  <a:srgbClr val="292934"/>
                </a:solidFill>
              </a:rPr>
              <a:t>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Do they have </a:t>
            </a:r>
            <a:r>
              <a:rPr lang="en-US" sz="2200" dirty="0">
                <a:solidFill>
                  <a:srgbClr val="292934"/>
                </a:solidFill>
              </a:rPr>
              <a:t>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 rot="19650910">
            <a:off x="7221889" y="2451736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Moon 8"/>
          <p:cNvSpPr/>
          <p:nvPr/>
        </p:nvSpPr>
        <p:spPr>
          <a:xfrm>
            <a:off x="8524240" y="159004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8209280" y="159004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oon 10"/>
          <p:cNvSpPr/>
          <p:nvPr/>
        </p:nvSpPr>
        <p:spPr>
          <a:xfrm>
            <a:off x="7965438" y="1590040"/>
            <a:ext cx="132082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rot="10800000">
            <a:off x="6522720" y="162052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oon 13"/>
          <p:cNvSpPr/>
          <p:nvPr/>
        </p:nvSpPr>
        <p:spPr>
          <a:xfrm rot="10800000">
            <a:off x="7081520" y="162052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rot="10800000">
            <a:off x="7498079" y="1620520"/>
            <a:ext cx="116837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 rot="19650910">
            <a:off x="7221891" y="5123817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16" name="Picture 15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 t="8694" r="8787" b="9612"/>
          <a:stretch/>
        </p:blipFill>
        <p:spPr>
          <a:xfrm>
            <a:off x="1496600" y="1020235"/>
            <a:ext cx="6824439" cy="5444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Donut 16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1815947" y="214006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8773" y="1106773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358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7538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5307" y="627455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22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23826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8547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" y="599441"/>
            <a:ext cx="9141190" cy="654707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</a:t>
            </a:r>
            <a:r>
              <a:rPr lang="en-US" sz="3400" b="1" dirty="0" smtClean="0"/>
              <a:t>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r>
              <a:rPr lang="en-US" sz="3400" dirty="0" smtClean="0"/>
              <a:t>Thus, </a:t>
            </a:r>
            <a:r>
              <a:rPr lang="en-US" sz="3400" dirty="0" err="1" smtClean="0"/>
              <a:t>circumstellar</a:t>
            </a:r>
            <a:r>
              <a:rPr lang="en-US" sz="3400" dirty="0" smtClean="0"/>
              <a:t> disks are misaligned with fields in the cores from which they formed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32" y="295656"/>
            <a:ext cx="8229600" cy="990600"/>
          </a:xfrm>
        </p:spPr>
        <p:txBody>
          <a:bodyPr/>
          <a:lstStyle/>
          <a:p>
            <a:r>
              <a:rPr lang="en-US" dirty="0" smtClean="0"/>
              <a:t>Summary (1/4)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4498" y="1370537"/>
            <a:ext cx="5268619" cy="4606466"/>
            <a:chOff x="1487618" y="1370537"/>
            <a:chExt cx="5268619" cy="46064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7" t="7948" r="8534" b="9626"/>
            <a:stretch/>
          </p:blipFill>
          <p:spPr>
            <a:xfrm>
              <a:off x="1902283" y="1935472"/>
              <a:ext cx="4670777" cy="37576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600171" y="3458326"/>
              <a:ext cx="46064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0860" y="5270774"/>
              <a:ext cx="423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outflow</a:t>
              </a:r>
              <a:r>
                <a:rPr lang="en-US" b="1" dirty="0" smtClean="0">
                  <a:latin typeface="Gill Sans MT"/>
                </a:rPr>
                <a:t> </a:t>
              </a:r>
              <a:r>
                <a:rPr lang="en-US" b="1" dirty="0">
                  <a:latin typeface="Gill Sans MT"/>
                </a:rPr>
                <a:t>– </a:t>
              </a:r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B-field</a:t>
              </a:r>
              <a:r>
                <a:rPr lang="en-US" b="1" dirty="0" smtClean="0">
                  <a:latin typeface="Gill Sans MT"/>
                </a:rPr>
                <a:t> (</a:t>
              </a:r>
              <a:r>
                <a:rPr lang="en-US" b="1" dirty="0" err="1" smtClean="0">
                  <a:latin typeface="Gill Sans MT"/>
                </a:rPr>
                <a:t>deg</a:t>
              </a:r>
              <a:r>
                <a:rPr lang="en-US" b="1" dirty="0" smtClean="0">
                  <a:latin typeface="Gill Sans MT"/>
                </a:rPr>
                <a:t>)</a:t>
              </a:r>
              <a:endParaRPr lang="en-US" b="1" dirty="0">
                <a:latin typeface="Gill Sans M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36323" y="5588457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13266" y="5596533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rot="19270186">
            <a:off x="3898498" y="386691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792949">
            <a:off x="4203298" y="4358518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Oval 18"/>
          <p:cNvSpPr/>
          <p:nvPr/>
        </p:nvSpPr>
        <p:spPr>
          <a:xfrm rot="18608525">
            <a:off x="3553057" y="309475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0" name="Oval 19"/>
          <p:cNvSpPr/>
          <p:nvPr/>
        </p:nvSpPr>
        <p:spPr>
          <a:xfrm rot="19270186">
            <a:off x="2797085" y="241403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dirty="0" smtClean="0"/>
              <a:t>Consistent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randomly aligned</a:t>
            </a:r>
          </a:p>
          <a:p>
            <a:pPr lvl="1"/>
            <a:r>
              <a:rPr lang="en-US" sz="3000" dirty="0" smtClean="0"/>
              <a:t>Global field doesn’t affect final angular momentum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8445" y="130443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-Right Arrow 5"/>
          <p:cNvSpPr/>
          <p:nvPr/>
        </p:nvSpPr>
        <p:spPr>
          <a:xfrm rot="1603039">
            <a:off x="2179047" y="308384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4926832" y="1271207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4949224">
            <a:off x="5657072" y="2920745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" name="Left-Right Arrow 8"/>
          <p:cNvSpPr/>
          <p:nvPr/>
        </p:nvSpPr>
        <p:spPr>
          <a:xfrm rot="1603039">
            <a:off x="6187750" y="290136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(2/4)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3995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HI-POL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b="1" dirty="0" err="1" smtClean="0"/>
              <a:t>IN</a:t>
            </a:r>
            <a:r>
              <a:rPr lang="en-US" sz="3000" dirty="0" err="1" smtClean="0"/>
              <a:t>consistent</a:t>
            </a:r>
            <a:r>
              <a:rPr lang="en-US" sz="3000" dirty="0" smtClean="0"/>
              <a:t>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perpendicular</a:t>
            </a:r>
          </a:p>
          <a:p>
            <a:pPr lvl="1"/>
            <a:r>
              <a:rPr lang="en-US" sz="3000" dirty="0" smtClean="0"/>
              <a:t>Fields may be wrapped up by envelope rotation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(3/4)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4161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LO-POL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91266" y="1286256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Left-Right Arrow 12"/>
          <p:cNvSpPr/>
          <p:nvPr/>
        </p:nvSpPr>
        <p:spPr>
          <a:xfrm rot="5400000">
            <a:off x="1955691" y="3113075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020130" y="1286255"/>
            <a:ext cx="3538902" cy="3635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Left-Right Arrow 14"/>
          <p:cNvSpPr/>
          <p:nvPr/>
        </p:nvSpPr>
        <p:spPr>
          <a:xfrm rot="10800000">
            <a:off x="5618289" y="2868919"/>
            <a:ext cx="2649017" cy="33024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5400000">
            <a:off x="6120384" y="2937925"/>
            <a:ext cx="1363309" cy="335818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059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data release: </a:t>
            </a:r>
            <a:r>
              <a:rPr lang="en-US" sz="3000" dirty="0">
                <a:hlinkClick r:id="rId3"/>
              </a:rPr>
              <a:t>arXiv:</a:t>
            </a:r>
            <a:r>
              <a:rPr lang="en-US" sz="3000" dirty="0" smtClean="0">
                <a:hlinkClick r:id="rId3"/>
              </a:rPr>
              <a:t>1310.6653</a:t>
            </a:r>
            <a:endParaRPr lang="en-US" sz="3000" dirty="0"/>
          </a:p>
          <a:p>
            <a:r>
              <a:rPr lang="en-US" sz="3000" b="1" dirty="0" smtClean="0"/>
              <a:t>TADPOL outflows vs. B-fields: </a:t>
            </a:r>
            <a:r>
              <a:rPr lang="en-US" sz="3000" dirty="0">
                <a:hlinkClick r:id="rId4"/>
              </a:rPr>
              <a:t>ApJ, 768, </a:t>
            </a:r>
            <a:r>
              <a:rPr lang="en-US" sz="3000" dirty="0" smtClean="0">
                <a:hlinkClick r:id="rId4"/>
              </a:rPr>
              <a:t>159</a:t>
            </a:r>
            <a:endParaRPr lang="en-US" sz="3000" dirty="0" smtClean="0"/>
          </a:p>
          <a:p>
            <a:r>
              <a:rPr lang="en-US" sz="3000" b="1" dirty="0" smtClean="0"/>
              <a:t>TADPOL survey</a:t>
            </a:r>
            <a:r>
              <a:rPr lang="en-US" sz="3000" dirty="0" smtClean="0"/>
              <a:t>: </a:t>
            </a:r>
            <a:r>
              <a:rPr lang="en-US" sz="3000" dirty="0">
                <a:hlinkClick r:id="rId5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(4/4)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6468154" y="4646590"/>
            <a:ext cx="1978132" cy="2032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6314391" y="1287760"/>
            <a:ext cx="2050615" cy="2045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420502" y="1662176"/>
            <a:ext cx="3134334" cy="25550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98426" y="851853"/>
            <a:ext cx="2105008" cy="2027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586667" y="4268023"/>
            <a:ext cx="2105008" cy="193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Left-Right Arrow 27"/>
          <p:cNvSpPr/>
          <p:nvPr/>
        </p:nvSpPr>
        <p:spPr>
          <a:xfrm rot="10800000">
            <a:off x="6833915" y="5495225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Left-Right Arrow 28"/>
          <p:cNvSpPr/>
          <p:nvPr/>
        </p:nvSpPr>
        <p:spPr>
          <a:xfrm rot="5400000">
            <a:off x="7103448" y="5510862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Left-Right Arrow 29"/>
          <p:cNvSpPr/>
          <p:nvPr/>
        </p:nvSpPr>
        <p:spPr>
          <a:xfrm rot="4211377">
            <a:off x="6725867" y="2098957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2088562">
            <a:off x="7049951" y="2168261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2088562">
            <a:off x="5553017" y="184387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 rot="5400000">
            <a:off x="5288857" y="525091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86" y="4498367"/>
            <a:ext cx="3480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ill Sans MT"/>
                <a:cs typeface="Gill Sans MT"/>
              </a:rPr>
              <a:t>TADPOL data </a:t>
            </a:r>
            <a:r>
              <a:rPr lang="en-US" b="1" dirty="0" smtClean="0">
                <a:latin typeface="Gill Sans MT"/>
                <a:cs typeface="Gill Sans MT"/>
              </a:rPr>
              <a:t>release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8"/>
              </a:rPr>
              <a:t>arXiv</a:t>
            </a:r>
            <a:r>
              <a:rPr lang="en-US" dirty="0">
                <a:latin typeface="Gill Sans MT"/>
                <a:cs typeface="Gill Sans MT"/>
                <a:hlinkClick r:id="rId8"/>
              </a:rPr>
              <a:t>:</a:t>
            </a:r>
            <a:r>
              <a:rPr lang="en-US" dirty="0" smtClean="0">
                <a:latin typeface="Gill Sans MT"/>
                <a:cs typeface="Gill Sans MT"/>
                <a:hlinkClick r:id="rId8"/>
              </a:rPr>
              <a:t>1310.6653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</a:t>
            </a:r>
            <a:r>
              <a:rPr lang="en-US" b="1" dirty="0">
                <a:latin typeface="Gill Sans MT"/>
                <a:cs typeface="Gill Sans MT"/>
              </a:rPr>
              <a:t>outflows vs. B-</a:t>
            </a:r>
            <a:r>
              <a:rPr lang="en-US" b="1" dirty="0" smtClean="0">
                <a:latin typeface="Gill Sans MT"/>
                <a:cs typeface="Gill Sans MT"/>
              </a:rPr>
              <a:t>fields 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9"/>
              </a:rPr>
              <a:t>ApJ</a:t>
            </a:r>
            <a:r>
              <a:rPr lang="en-US" dirty="0">
                <a:latin typeface="Gill Sans MT"/>
                <a:cs typeface="Gill Sans MT"/>
                <a:hlinkClick r:id="rId9"/>
              </a:rPr>
              <a:t>, 768, 159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dirty="0">
              <a:latin typeface="Gill Sans MT"/>
              <a:cs typeface="Gill Sans MT"/>
            </a:endParaRP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10" action="ppaction://hlinkfile"/>
              </a:rPr>
              <a:t>tadpol.astro.illinois.edu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66872" y="1107933"/>
            <a:ext cx="359232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(1) Random outflows vs. B-fields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413752" y="306309"/>
            <a:ext cx="473024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(2) HI-POL: consistent B-fields, random outflows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416356" y="3713780"/>
            <a:ext cx="4347436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(3) LO-POL: B-fields wrapped by rotation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0628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15669</TotalTime>
  <Words>5120</Words>
  <Application>Microsoft Macintosh PowerPoint</Application>
  <PresentationFormat>On-screen Show (4:3)</PresentationFormat>
  <Paragraphs>970</Paragraphs>
  <Slides>84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Dust grain alignment</vt:lpstr>
      <vt:lpstr>Polarization (dust absorption)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Polarization (dust absorption)</vt:lpstr>
      <vt:lpstr>Polarization (dust EMISSION)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100 pc  0.1 pc Consistent B-field in clouds &amp; cores</vt:lpstr>
      <vt:lpstr>100 pc  0.1 pc 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(1/4)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479</cp:revision>
  <dcterms:created xsi:type="dcterms:W3CDTF">2010-11-26T18:30:23Z</dcterms:created>
  <dcterms:modified xsi:type="dcterms:W3CDTF">2013-11-25T16:39:27Z</dcterms:modified>
</cp:coreProperties>
</file>